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6" r:id="rId4"/>
    <p:sldId id="267" r:id="rId5"/>
    <p:sldId id="268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4" r:id="rId19"/>
    <p:sldId id="285" r:id="rId20"/>
    <p:sldId id="282" r:id="rId21"/>
    <p:sldId id="283" r:id="rId22"/>
    <p:sldId id="286" r:id="rId23"/>
    <p:sldId id="289" r:id="rId24"/>
    <p:sldId id="293" r:id="rId25"/>
    <p:sldId id="295" r:id="rId26"/>
    <p:sldId id="294" r:id="rId27"/>
    <p:sldId id="296" r:id="rId28"/>
    <p:sldId id="297" r:id="rId29"/>
    <p:sldId id="298" r:id="rId30"/>
    <p:sldId id="299" r:id="rId31"/>
    <p:sldId id="300" r:id="rId32"/>
    <p:sldId id="301" r:id="rId33"/>
    <p:sldId id="302" r:id="rId34"/>
    <p:sldId id="303" r:id="rId35"/>
    <p:sldId id="288" r:id="rId36"/>
    <p:sldId id="304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0" autoAdjust="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png"/><Relationship Id="rId5" Type="http://schemas.openxmlformats.org/officeDocument/2006/relationships/image" Target="../media/image29.gif"/><Relationship Id="rId4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twilighters.ru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D:\Для презентаций, тестов и т.д\126_фонов_для_презентаций\Nabor_fonov_№5\5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2050" name="AutoShape 2" descr="data:image/jpeg;base64,/9j/4AAQSkZJRgABAQAAAQABAAD/2wCEAAkGBhMSERQUEhIQFREWEBYXFxUSFhUQGBcXFRUVFRgSFBQXHCYeFxkjGhQXIS8gJCcpLC0uFR8xNTAqNSYrLSkBCQoKDgwOGg8PGTQkHCQsLCwsLCwyMCwsKSwsLCwpKSwsLCwsLCwsKS4sKSwsLCwsLDIsKSwtKSwsMiosLCwwL//AABEIAMIBAwMBIgACEQEDEQH/xAAcAAEAAgMBAQEAAAAAAAAAAAAAAgMBBAYFBwj/xABCEAABAgMEBwMJBwMEAwEAAAABAAIDESEEEjFRE0FhcYGR0QUiUgYyU2KhorHB8AcUM0KCkuEjcnRDc7LDNGOzJP/EABgBAQEBAQEAAAAAAAAAAAAAAAABAgME/8QAKhEBAQEAAQMCBQQCAwAAAAAAAAERAgMSITHwBEFRkbEicYGhE9EyQsH/2gAMAwEAAhEDEQA/APuKIiAiIgIiICIiAiIgIiICKLtSXN/MoJIo3d/MqEITrWuFThq+tqC1FG5v5lLm/mUEkUH0E68zyRkOlSZ7ygmijc38ylzfzKCSKuJQUnPAVOKk1lMTzKCSKNzfzKXN/MoJIqnCoAJzNTwH1ktftB5bo5EicZgNcQZzCLxndcjdRRub+ZS5v5lESRVwnTJynv3qxAREQEREBERAREQEREBERAREQROIUlVGIpMkbqKsub43cyrIzbi2LXu547v5w5qxakMtxLnTO04ah9Zqc2+J3Mq2JOXzbCLXm3xO5lRe9oHnOnvOKdq9y7F2wfH+B8VYtVl0Dz3czzUpt8TuZTElbCLXm3xO5lQiPbKjnTNBU807TuXtqZ6hQb9Z+XNWLWbdH5ncyszb4ncymErYWHOkJqibfE7mVBzmkyvOkKmpx1D58k7S8mxCbSuJqei1O1P9L/IZ81dNvidzK0u0i3+l3nf+QzWcnJY6dK/qj1VCK7UMTQdVVNvidzKgxzSSbzshU4azz+CSOd5NhjZU2BTVUEisiTvqrVlqCIiKIiICIiAiIgIiICIiAiIgicQoxKkDid2XH5FZe6Vd6Qm6zia/wql+iaLDngAkkAATJNJDNedZu3oT4r4TT3m3am7dJcLzQ0z7xIrILF5SeK6ceny5S3jPT1ekqxV2wfH+PmVmI+Qpjq3rLGyEvretuaSIk1FFWypJ1YD5nn8Eiu1DE03ZlTAlRVPmyiTSaiovdIT+tyxDbIVxxO9YNXbB8dX1tCsmqgtHtTGD/kN+DlvTWj2njB/yG/ByzXXp/wDJtRTqGJ+GsqYChDr3s8N389FYtVyn1RGJ4KSiMTwUlFEREBERAREQEREBatstwZQSL8stp2fFY7RtF1sgZOdQS1DW761kLn4YuRXk0aQSTl+aZ2SnXNu1B6LrdEcJhxYS3ABpkZaw4HXq4bVfYbU9z5Xrw/NMN7tKYASOFDqmtNjpgGtQDWhrsXo9lQqF3iIl/aMDxJJ3EIN5ERBTaGgynOU9U/ko3W5P99XHEKSus2PC8o+zDHhBjS4ARWOe0h8nsaZuh0niNmIC8ex9jPji9EbEhB1udHffa8PuwzdhQxSgugEunTUu1VFshBzCw4OF2QJbjjUEHBcefRnPl3Pb0fi+fS6fZPr6/T6/+faOL7Jsz42jjtEatqix5zeBo5ObDgtnQ3u7hgA6epX9j2SK+NDdHhx5CyOLy4PE40Z3fFDg1ougZSXXWSyNhMaxgkxok0TJkBgJlXLnx6GZt/f+v9O3U+OtvKcePi+J9ZPPj7XHGQmR2lh0cdrIkeO991r3ykLsH+kDNjD5xBOIqayS0dlxgIkFjY5Y2yshwL5cRfiE6SNEcKBzKbvyiq7NVxTq1n4az9ZrX+CfW+/e/uzfjrLs4z3dn9fp/b6OWt9ldFbBlCjH+vCY9zmm/o4RLnPJnQPc3PAqP3S0RHzc2K1wtxfObgGwIXmw2ZmJr/uM5SC64BZVvRlu21jj8XeMycZ8/wC/c+0cb2hZHxYbXtg2lsWNFgsisBeNGxry5xrIEy7pdrnSisskGIIFqiPhRNM+NEdDa5r3DujRwmATwkMTTvTXXKvF2wfH+B8VJ0PO7792tX429vZ2zN/rx4/bxPs5Z3Z7y2ysYyOHQY0MPL3ON5ujLnm8PPAMhgJmlFoCxWjQw3aOOIhtUeM8EOJBa1+hhkTq0kMFaUXeIpehL877z/S8fjuXH/rPe7/d1zXY8CKbREfHY9pECCwXb9wuu34rm18RA/St/tQNnBEn1jt8WF131xXqrzrdUwTnaGy3XXy68V34ceyerzcup/l6kuSeM+0xtBrcn++km5P99bCLevP2qoIFZT1Yz+atURieCkstQREQEREBERAVceMGNLjqHPIDaSrF5vaVoDrrQZ94zlmyVObgeCDRtUfvGI6lBhMhoBMxurOfqrTtjA+KxlaAuf8A2AiTDvcBwBzW5EcACXeaAZ7pVWp2TDm0xCJGIZyyaKMby+KD0rLZzEcQfMAEzmTPubKSJ/u4r2AFrdmslDadbheO91fZhwW0gIiIInEKSrjDCYnsp81XcHo/Y3qrIlrYVbKknVgPmfrJURGjAQ6nY3icVIQ2+j9jequM62UWvcHo/Y3qlwej9jeqYuthVwq97PDd9VVERgNNHjjRuHPgp3B6P2N6pib5bCLXuD0fsb1S4PR+xvVMXV0R0ht1b0Y2Ql9b1rBgJno6CmDcdevhzU7g9H7G9UxNbCLXuD0fsb1WC1vo/Y3qmLq2LXu547v56rV7Sxg/5Df+D1OHDGOjx2Nw1DFavaLBeg/0/wDXGpvgibUsb6Vvdvv0eqi17g9H7G9VF4AH4ddVG480xjuXsdU8FNUWZgEwBLDIT20V6lWCIiiiIiAiIgottq0bLxE6gSwxIHzXhDzWkeET4D+SOJOoLf7bAfJk/WmMWkeYecz+lefZDi00cDO7lPwnW0mcssNUgGr2tFvBkNszpCJyxuCRJ+sitxkAvc1oLmjC61sxLM3migG0jYvPsQL4sSI0AMHcacKAzcRlPGcvzFdL2VZi1t44urhgNQz27JoNuDCutAm4y1uMyd5U0RAREQROIUlB7pETUIsUYTFdurWfrNWRLcSh1N7gN2fHorFAPbmOYWdIMxzQiSwSsaQZjmq4kQEgTGZrqy49UwtShDXn8NQ+s1Yo6QZjmmkGY5oRJQiukKYmgWdIMxzVbYgJnMSFBUcT8uCSFqxjZCSko6QZjmmkGY5oeElXEqZcTu1DifgVl0ZoGI5qMJwxJEzU1HJIlvyWrR7S86B/kD/hEW5pBmOa0e0YgvQKj8ca/wD1xFMdenf1ff8AD0FWKunqFBv1n5c1iJGAFCJmgqssc0CUxzVxy1IYngpKDDMmWxTUaEREBERAREQeVbgC4ub+XuvGEpVDt1cd2RXmdpWq5Cc4GspDeaTG7HgpuhObMNAJDnCpLcCRiBMUA4SpRaVuYHxYcL8rRecBTDAUwwl+tBtWSzBsNsOYBuyM6AF+MzvNM5LqFzdisbnvADWta1wJIJeaEGV4gAYYCZrqXSICIiAiIgri6qT5fNUw61uY4YYK2M2chnju+qcVaruRmzap/QPYn6B7FciaYoJl+Qe6owwcSyp3cArX1MtWJ+Q+slYrqYp/QPYn6B7FcimrjWiE4BgmcPN5qTWyErg5hTh1JPAbtZ4n4BWK6knzU/oHsT9A9iuUXukJqauNd1TK4KVOHAfWSs/QPYpwmyFcTU/X1gpq2k4qf0D2LS7Q86B3P9cZejiL015/avnQJYmP/wBUWqmunTnn7/hc2pncEhQYcT9ZKz9A9ita2Qksq65zirha6S5fJWKIxPBSWWhERAREQEWhF7ZY15bJ1DIuAF0HLGZO4LYsVuhxmB8J7XsM6tIImKEHIg4jELHHqceVs43c9Wrxs9XndpkNiagC2bp8QCNvdrsAXhdmRL8R8SY70RrBPIkfIs5FdH5QWgQ4L3UvFtxp1i/IGR3Cf6VLsSyXLPDaRW7eI2u73snLgtspdl2cBt67KIZh0xIza4iW0ZbDPWt5EQEREBERBCI8CUysfeG+ILLyaSlxMlibsm8z0VSn3hviCw60tA84LM3ZN5nooOLiZSbSpqeAw48lcjNtIUVoFSJmp6Kf3hviCTdk3meiTdk3meiKfeG+IKEW0NwDhM+waz9Zqc3ZN5nooQy496Ta4VOHLX0SSJbUhGbmFn7w3xBJuybzPRJuybzPRF0+8N8QVbo7ScRIV46h8+Sm+I4DBvM8sFiGHAYNnrqceSJtS+8N8QT7w3xBJuybzPRJuybzPRF2n3hviC8+2xgXwTMS08hu0UWvE/ALdiudhJsztOGs4fU1q2+9egUb+PmfRRdiZ4b6d/V9/wAN37w3xBPvDfEEm7JvM9Em7JvM9EY2sw3gkyOSmoMnMzlqwqprLQiIgLnfLjymbYrMXTlEeHBmuV1pe58vVaCdpkNa6JfOfto7MfEgQnNEwDFhbnRof9Pm+G1m+IFL6D4l2v2vaLTEDojnGgDGlxLWDABo+eJxK+n/AGMdrxtJciElkUGRJneLA6s9ZboyJ5PAwa0D5DJ5cLocSTISnPKQ2r7D9i3Y0Wd997Rwr92t5t58xJmoCriZaxuXPlJMkbnmW19A8ozpI0CBqLrztxp/xD10K5rsuII1ujPxENshsmSxvMMeeK6VdWBERAREQEREETiFJQe6UseAJ+Cxph637XdFcTYk90hP63LENshtxO9VGMCfzSHqux5fUwrNMPW/a7orlTYsRV6Yet+13RNOPW/a7oplXYRa93PHdr6cVYqIUUVPer6rsNWrjxU9MPW/a7orZUlnqsRV6Yet+13RRfaQBg6eruux5KZV7oli7YPj/A+KsVMOIAJd79rsc8FLTD1v2u6JYksWIq9MPW/a7ooRYwNO9XHuuw16uHFMpeUTh172eG7+ei1u0PPgf7//AExVsiMMnftd0Wnb4ovwPO/HP5Xehi7Esrp0rN/i/h6CKvTD1v2u6KMS0CVL0zQd13RMrHdE2OmTyU1VBlqnqxBHxVqhBERFFTbLGyKx0OI1r4bmlrmuEwQdRCnHjBjXOODWkmWQE18Z7b+2C02kEWJogwvGZRItc/yw+RO1WTRt+WnkRZrGWxADEbEefxXMLmu1SMr0UH1pmlSVq9m/bBDsjfuzWOjXXlpjd2G0VlOg7waBLAUaANS4yzPvR4kS2RHPkw3nRHF777qtaCTjScpik5YSVlvstmc8XorYhLZgxAWYk0vNePawFY7OPHlta22ZHefZr9pVmm6FEERseLGfEJcO6WgSa1pB/LDY2YMsHETX1iHFDvNIInKhnXJfnTsx9lszr95hEjNkKbrwNCwxXOc5odgbrWzBkSAVdC8rLXCtkS02eIAIjwXMHehOk1rbpbORlK7MGYlitTL6M+Z6v0Qi5PyQ+0KDbJQ3jQ2mX4bjMOzMJ35t2I24rrEBERAREQQiTpKXGqg8uAxbyPLFWHEKOLtg+P8AA+KsZqLIbgMW8jjzUpOzbyPVWImriuTs28j1VcQOPdm2uNDhz19VeTJQhDWcT8NQVlSz5EnZt5HqknZt5HqrEU1cVydm3keqrAcTi2Q2HHXr+plWxHSFMcBvWWNkJfW9XUxGTs28j1STs28j1ViKauK5OzbyPVQhBxrNtdhw1a+PFTiV7ueO7+eqsV1M8q5OzbyPVaduDr8CrfxzqPoY21egtK3+fA/3z/8AGMs66dOef4v4bMnZt5Hqq2hxM5tpQUPE48OCtiu1DE0HVSa2Qkta54jDnMzlqwopqIxPBSWWhERBhwmDuX5xc1jomkDjBjA0jQmgVnhEZg9udJ78F+jyvzE+3/1Xi6WPa9wcxw7zTOokei3xkqV5naXZMZsacUs/qvJEUm7CcXGZdfl3ZEzkRTJbVu8i7TDd3HQIrdToMVoB4PLSOS923udFs0OQbcaYl8uq1152BGrfPiKLyrB2FaYjToHBsMAl19wmwAT7s6kEYfRWuXT7ZtRrwPJcgtNstECzwtd54jxCNYhwoZcXHfIbV2tq8o2WlrYXZnZhcxrQ1sW0dxoAEgQ1pG+ruC5Sw9hAOm5zC+ZlfOke4jwt6By+q+SLb0y5pa5sJgqAC096Y15YK3p3jNY7tuOY8m/s9tMS0QokeM1gZHY4shNuibHB12dJ4ZHevty5ixki0svOaL1AJymReNAdcp54Lp1z5TG4IiLLQiIgqjxJSkJnADajHECV13u88VmI2ZFZcstqXD4jyHRVm7ppD4Xe71TSHwu93qlw+I8h0WHAgTvnkOip5RfEJMrrsz5uGoY5/BT0h8Lvd6qEOEcS4zNTQcsFO4fEeQ6JcSaaQ+F3u9U0h8Lvd6pcPiPIdFCICMHGZoKDngi+WGxCTO66QoPNx1nHhzVmkPhd7vVYbCIEg48h0Wbh8R5DonhJppD4Xe71QxvVd7vVLh8R5Doq3sJMrxzNBwGGv5J4LrMN5xLXTP8AbhqGKnpD4Xe71S4fEeQ6JcPiPIdEXyaQ+F3u9Vp26Ib8Duu/HPh9DG2rcuHxHkOi0O0mm/AF8zMY5ehjTOCjfDd/i/itxkQkzuuyHm8Tjn8FPSHwu93qsCGfEeQ6LNw+I8h0V8Oc1ljpk0Iwxl8lNQhiprPDJTWWxERAXKeWn2dWbtAXnDRWkDux2DvUwDx+duw1GohdWiD8/wBogxuyojYVuguLC4hkeE5wY8EzLmnBrxPzSK6xg5dX2daYDw90JzXNDbxdc0dM3Bsw6XibPDYvpnaPZsKPDdCjQ2RIbhIteLwPQ7cQvmdo+xeKyM5tkt0SDY4g77DN0Ro9G1wIvNMziRtvLrx6merNjye0/Kax2YTvFzyPNhtbZpbHAf1OBA3hY8nLT2tam/8A47O2FDcBO02oSzmWNM7wmTI3X0AnWZXf+Tf2X2CxkObC0sbHS2iUV082gi607QAdq61TlztJHDeTH2ZaC0NtdqtUe1Wxs5OcbrG3mlputqcHHWBsC7lEXNoREQEREGCEuDILKIMXBkFi4MgpIgxcGQS4MgsogxcGQWLgyCkiDFwZBLgyCyiDFwZBYuDIKSIMXBkEuDILKIMXBkFjRjIclJEGLgyCXBkFlEGAFlEQEREBERAREQEREBERAREQEREBERAREQEREBERAREQEREBERAREQEREBERAREQf//Z"/>
          <p:cNvSpPr>
            <a:spLocks noChangeAspect="1" noChangeArrowheads="1"/>
          </p:cNvSpPr>
          <p:nvPr/>
        </p:nvSpPr>
        <p:spPr bwMode="auto">
          <a:xfrm>
            <a:off x="63500" y="-896938"/>
            <a:ext cx="2466975" cy="1847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Picture 4" descr="http://t0.gstatic.com/images?q=tbn:ANd9GcQT478lljuWE1NJGKXA18fFfEQL3zr65UpwxLxSMzmRp_ZAPQ_Cr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392476">
            <a:off x="3419872" y="4005064"/>
            <a:ext cx="2171700" cy="210502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pic>
        <p:nvPicPr>
          <p:cNvPr id="8" name="Picture 4" descr="http://www.aleks-6zklass.narod.ru/images/fraz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716449">
            <a:off x="971600" y="476672"/>
            <a:ext cx="2470403" cy="194421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sp>
        <p:nvSpPr>
          <p:cNvPr id="11" name="Прямоугольник 10"/>
          <p:cNvSpPr/>
          <p:nvPr/>
        </p:nvSpPr>
        <p:spPr>
          <a:xfrm rot="10800000" flipV="1">
            <a:off x="2411760" y="2708920"/>
            <a:ext cx="51340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rgbClr val="00B050">
                      <a:alpha val="6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Фразеологизмы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01600">
                  <a:srgbClr val="00B050">
                    <a:alpha val="60000"/>
                  </a:srgb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2" name="Picture 8" descr="http://t1.gstatic.com/images?q=tbn:ANd9GcTvxw4WV8U24uxB3Tgz9BOYjojxBgN3-IOgllM0esCk74AFAcwc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612534">
            <a:off x="3563103" y="538412"/>
            <a:ext cx="2486025" cy="183832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pic>
        <p:nvPicPr>
          <p:cNvPr id="13" name="Picture 4" descr="http://900igr.net/datai/russkij-jazyk/Leksika/0004-002-Frazeologizmy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36096" y="3933056"/>
            <a:ext cx="2505075" cy="198120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Picture 3" descr="D:\Для презентаций, тестов и т.д\126_фонов_для_презентаций\Nabor_fonov_№5\5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80728"/>
          </a:xfrm>
        </p:spPr>
        <p:txBody>
          <a:bodyPr/>
          <a:lstStyle/>
          <a:p>
            <a:r>
              <a:rPr lang="ru-RU" b="1" dirty="0" smtClean="0"/>
              <a:t>Водить за нос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6275040" cy="5001419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/>
              <a:t>	</a:t>
            </a:r>
            <a:r>
              <a:rPr lang="ru-RU" dirty="0" smtClean="0"/>
              <a:t>Это выражение было связано с ярмарочным развлечением: цыгане водили медведей за </a:t>
            </a:r>
            <a:br>
              <a:rPr lang="ru-RU" dirty="0" smtClean="0"/>
            </a:br>
            <a:r>
              <a:rPr lang="ru-RU" dirty="0" smtClean="0"/>
              <a:t>продетое в нос животного кольцо и заставляли их выполнять различные трюки, </a:t>
            </a:r>
            <a:br>
              <a:rPr lang="ru-RU" dirty="0" smtClean="0"/>
            </a:br>
            <a:r>
              <a:rPr lang="ru-RU" dirty="0" smtClean="0"/>
              <a:t>обманывая обещанием </a:t>
            </a:r>
          </a:p>
          <a:p>
            <a:pPr>
              <a:buNone/>
            </a:pPr>
            <a:r>
              <a:rPr lang="ru-RU" dirty="0" smtClean="0"/>
              <a:t>	подачки.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6866" name="Picture 2" descr="http://twilighters.ru/upload/iblock/6fe/6fe82329730fe06266d58cd47675d1f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1700808"/>
            <a:ext cx="2736304" cy="48089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1" descr="D:\Для презентаций, тестов и т.д\126_фонов_для_презентаций\Nabor_fonov_№5\5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ru-RU" b="1" dirty="0" smtClean="0"/>
              <a:t>Отставной козы барабанщик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504056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/>
              <a:t>	</a:t>
            </a:r>
            <a:r>
              <a:rPr lang="ru-RU" dirty="0" smtClean="0"/>
              <a:t>И это выражение также связано с ярмарочными дрессированными медведями. Некоторых косолапых сопровождали мальчик-плясун, наряженный козой, и барабанщик, аккомпанирующий его пляске. Именно он и был козы барабанщиком. И воспринимали его как никчёмного, несерьёзного человека.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5843" name="Picture 3" descr="http://t2.gstatic.com/images?q=tbn:ANd9GcTiqpleP6P_MsruVnTjVSC2G2ipQ1CdW8jIijb1l71ZC4ofEqEKW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1052736"/>
            <a:ext cx="1347613" cy="2376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3" descr="D:\Для презентаций, тестов и т.д\126_фонов_для_презентаций\Nabor_fonov_№5\5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80728"/>
          </a:xfrm>
        </p:spPr>
        <p:txBody>
          <a:bodyPr/>
          <a:lstStyle/>
          <a:p>
            <a:r>
              <a:rPr lang="ru-RU" b="1" dirty="0" smtClean="0"/>
              <a:t>Точить лясы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489654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/>
              <a:t>	</a:t>
            </a:r>
            <a:r>
              <a:rPr lang="ru-RU" dirty="0" smtClean="0"/>
              <a:t>Лясы - это точёные фигурные столбики перил у крылечка. Изготовить их мог только настоящий мастер. Предположительно, изначально "точить лясы" означало вести изящную беседу. Но умельцев подобным образом общаться становилось всё меньше и меньше. Что и привело к изменению значения выражения на противоположное. И ныне «лясы точить» означает вести пустую болтовню.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4818" name="Picture 2" descr="http://twilighters.ru/upload/iblock/891/891b6dcc3621d31b86866084647a30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58438" y="4365105"/>
            <a:ext cx="2712177" cy="24928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1" descr="D:\Для презентаций, тестов и т.д\126_фонов_для_презентаций\Nabor_fonov_№5\5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08720"/>
          </a:xfrm>
        </p:spPr>
        <p:txBody>
          <a:bodyPr/>
          <a:lstStyle/>
          <a:p>
            <a:r>
              <a:rPr lang="ru-RU" b="1" dirty="0" smtClean="0"/>
              <a:t>Зарубить на носу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836712"/>
            <a:ext cx="8496944" cy="5073427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	</a:t>
            </a:r>
            <a:r>
              <a:rPr lang="ru-RU" dirty="0" smtClean="0"/>
              <a:t>Слово «нос» тут вовсе не означает орган обоняния. Как это ни странно, оно значит «памятная дощечка», «бирка для записей». </a:t>
            </a:r>
            <a:br>
              <a:rPr lang="ru-RU" dirty="0" smtClean="0"/>
            </a:br>
            <a:r>
              <a:rPr lang="ru-RU" dirty="0" smtClean="0"/>
              <a:t>В древности неграмотные люди всюду носили с собой такие палочки и дощечки и на них делали всевозможные заметки, зарубки. Эти бирки и звались «носами».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3797" name="Picture 5" descr="http://t2.gstatic.com/images?q=tbn:ANd9GcT4q22GD5Z__mMdnAGohZYlm-6dLfxv2H9NhtfWXk_cnsS_QoO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3861048"/>
            <a:ext cx="2489532" cy="29969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1" descr="D:\Для презентаций, тестов и т.д\126_фонов_для_презентаций\Nabor_fonov_№5\5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36712"/>
          </a:xfrm>
        </p:spPr>
        <p:txBody>
          <a:bodyPr/>
          <a:lstStyle/>
          <a:p>
            <a:r>
              <a:rPr lang="ru-RU" b="1" dirty="0" smtClean="0"/>
              <a:t>Ни пуха ни пера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5145435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b="1" dirty="0" smtClean="0"/>
              <a:t>	</a:t>
            </a:r>
            <a:r>
              <a:rPr lang="ru-RU" sz="4500" dirty="0" smtClean="0"/>
              <a:t>Ни пуха ни пера – пожелание удачи в чем-либо. Это собственно русское выражение, первоначально оно употреблялось как «заклинание», призванное обмануть нечистую силу (этим выражением напутствовали отправляющихся на охоту; считалось, что прямым пожеланием удачи можно было «сглазить» добычу). Ответ </a:t>
            </a:r>
            <a:r>
              <a:rPr lang="ru-RU" sz="4500" b="1" dirty="0" smtClean="0"/>
              <a:t>«К черту!» </a:t>
            </a:r>
            <a:r>
              <a:rPr lang="ru-RU" sz="4500" dirty="0" smtClean="0"/>
              <a:t>должен был еще больше обезопасить охотника. К черту – это не ругательство типа «Пошел к черту!», а просьба отправиться к черту и сказать ему об этом (о том, чтобы охотнику не досталось ни пуха, ни пера). Тогда нечистый сделает наоборот, и будет то, что надо: охотник вернется «с пухом и пером», т. е. с добычей.</a:t>
            </a:r>
            <a:br>
              <a:rPr lang="ru-RU" sz="4500" dirty="0" smtClean="0"/>
            </a:br>
            <a:endParaRPr lang="ru-RU" sz="4500" dirty="0" smtClean="0"/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2773" name="Picture 5" descr="http://img1.liveinternet.ru/images/attach/c/0/44/436/44436183_1243608555_1336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4967155"/>
            <a:ext cx="2592287" cy="18908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1" descr="D:\Для презентаций, тестов и т.д\126_фонов_для_презентаций\Nabor_fonov_№5\5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4435"/>
            <a:ext cx="9144000" cy="6569129"/>
          </a:xfrm>
          <a:prstGeom prst="rect">
            <a:avLst/>
          </a:prstGeom>
          <a:noFill/>
        </p:spPr>
      </p:pic>
      <p:pic>
        <p:nvPicPr>
          <p:cNvPr id="31746" name="Picture 2" descr="D:\Для презентаций, тестов и т.д\126_фонов_для_презентаций\Nabor_fonov_№5\5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08720"/>
          </a:xfrm>
        </p:spPr>
        <p:txBody>
          <a:bodyPr/>
          <a:lstStyle/>
          <a:p>
            <a:r>
              <a:rPr lang="ru-RU" b="1" dirty="0" smtClean="0"/>
              <a:t>После дождичка в четверг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688632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dirty="0" smtClean="0"/>
              <a:t>	</a:t>
            </a:r>
            <a:r>
              <a:rPr lang="ru-RU" dirty="0" smtClean="0"/>
              <a:t>У </a:t>
            </a:r>
            <a:r>
              <a:rPr lang="ru-RU" dirty="0" err="1" smtClean="0"/>
              <a:t>русичей</a:t>
            </a:r>
            <a:r>
              <a:rPr lang="ru-RU" dirty="0" smtClean="0"/>
              <a:t>, древнейших предков русских, существовал целый пантеон божеств, которым они поклонялись. Главным среди них был бог грома и молнии - Перун. Ему был посвящён один из дней недели - четверг. И именно Перуну возносили </a:t>
            </a:r>
            <a:r>
              <a:rPr lang="ru-RU" dirty="0" err="1" smtClean="0"/>
              <a:t>русичи</a:t>
            </a:r>
            <a:r>
              <a:rPr lang="ru-RU" dirty="0" smtClean="0"/>
              <a:t> моления о дожде в засуху. Считалось, что божество должно особенно охотно выполнять просьбы в "свой день" - четверг. А так как эти мольбы часто оставались безответными, то </a:t>
            </a:r>
            <a:br>
              <a:rPr lang="ru-RU" dirty="0" smtClean="0"/>
            </a:br>
            <a:r>
              <a:rPr lang="ru-RU" dirty="0" smtClean="0"/>
              <a:t>поговорка "После дождичка в четверг" стала применяться ко всему, что неизвестно когда произойдёт.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3" descr="D:\Для презентаций, тестов и т.д\126_фонов_для_презентаций\Nabor_fonov_№5\5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80728"/>
          </a:xfrm>
        </p:spPr>
        <p:txBody>
          <a:bodyPr/>
          <a:lstStyle/>
          <a:p>
            <a:r>
              <a:rPr lang="ru-RU" b="1" dirty="0" smtClean="0"/>
              <a:t>Попасть в переплёт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8245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	</a:t>
            </a:r>
            <a:r>
              <a:rPr lang="ru-RU" dirty="0" smtClean="0"/>
              <a:t>На некоторых русских диалектах переплётом именовали сплетённую из веток ловушку для рыб. И, как в любой ловушке, оказаться в ней - дело отнюдь не из приятных.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22" name="Picture 2" descr="http://twilighters.ru/upload/iblock/8a1/8a1fc0b4dfe8eee2ddd8801c176c56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3933056"/>
            <a:ext cx="5040560" cy="26794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3" descr="D:\Для презентаций, тестов и т.д\126_фонов_для_презентаций\Nabor_fonov_№5\5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08720"/>
          </a:xfrm>
        </p:spPr>
        <p:txBody>
          <a:bodyPr/>
          <a:lstStyle/>
          <a:p>
            <a:r>
              <a:rPr lang="ru-RU" b="1" dirty="0" smtClean="0"/>
              <a:t>Дым коромыслом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052736"/>
            <a:ext cx="6048672" cy="532859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/>
              <a:t>	</a:t>
            </a:r>
            <a:r>
              <a:rPr lang="ru-RU" dirty="0" smtClean="0"/>
              <a:t>В старой Руси избы топились по-чёрному. То есть дым уходил не через печную трубу (которой собственно и не было), а через специальное окошко или дверь. </a:t>
            </a:r>
            <a:br>
              <a:rPr lang="ru-RU" dirty="0" smtClean="0"/>
            </a:br>
            <a:r>
              <a:rPr lang="ru-RU" dirty="0" smtClean="0"/>
              <a:t>И по тому как дым из избы выходит, предсказывали погоду. Идет дым столбом - будет ясно, по земле стелется - к туману или дождю, коромыслом - к ветру, непогоде, а возможно, что и к буре.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9698" name="Picture 2" descr="http://twilighters.ru/upload/iblock/f03/f03fd8cd5741ac2fd656a90ee40d5df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908720"/>
            <a:ext cx="2915816" cy="48762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 descr="D:\Для презентаций, тестов и т.д\126_фонов_для_презентаций\Nabor_fonov_№5\5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ru-RU" b="1" dirty="0" smtClean="0"/>
              <a:t>Волосы дыбом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Оказывается, стоять дыбом означает стоять навытяжку, на кончиках пальцев ног. То есть, когда человек пугается, то у него волосы на голове словно на цыпочки становятся.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6626" name="Picture 2" descr="http://twilighters.ru/upload/iblock/9a0/9a05307547f3452250b8c95c4b03ac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3789040"/>
            <a:ext cx="3168352" cy="27099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 descr="D:\Для презентаций, тестов и т.д\126_фонов_для_презентаций\Nabor_fonov_№5\5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ru-RU" b="1" dirty="0" smtClean="0"/>
              <a:t>Тёртый калач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80728"/>
            <a:ext cx="835292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	</a:t>
            </a:r>
            <a:r>
              <a:rPr lang="ru-RU" dirty="0" smtClean="0"/>
              <a:t>Некогда на Руси существовал сорт хлеба, который именовался «Тёртый калач». Тесто для этого хлеба долго мяли, тёрли, месили. Отчего хлебушек выходил, весьма пышен. Применительно же к человеку фраза «Тёртый калач» стали употреблять в том значении, что его учат испытания и беды.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5602" name="Picture 2" descr="http://twilighters.ru/upload/iblock/2b0/2b01b5c1585b3753e970e50132e5400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4365104"/>
            <a:ext cx="2547089" cy="24928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 descr="D:\Для презентаций, тестов и т.д\126_фонов_для_презентаций\Nabor_fonov_№5\5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r>
              <a:rPr lang="ru-RU" b="1" dirty="0" smtClean="0"/>
              <a:t>Козёл отпущения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48498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	В стародавние времена у древних евреев существовал обряд отпущения грехов, во время которого священник возлагал свои руки на голову живого козла и этим действием как бы перекладывал на животное грехи всего народа. После церемонии козла изгоняли в </a:t>
            </a:r>
            <a:br>
              <a:rPr lang="ru-RU" dirty="0" smtClean="0"/>
            </a:br>
            <a:r>
              <a:rPr lang="ru-RU" dirty="0" smtClean="0"/>
              <a:t>пустыню.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2530" name="Picture 2" descr="http://twilighters.ru/upload/iblock/a4c/a4cc7e8bb0252d7e6ca23fcc362ff06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4005064"/>
            <a:ext cx="3816424" cy="25108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3" descr="D:\Для презентаций, тестов и т.д\126_фонов_для_презентаций\Nabor_fonov_№5\5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36712"/>
          </a:xfrm>
        </p:spPr>
        <p:txBody>
          <a:bodyPr/>
          <a:lstStyle/>
          <a:p>
            <a:r>
              <a:rPr lang="ru-RU" b="1" dirty="0" smtClean="0"/>
              <a:t>Выводить на чистую воду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	Когда-то эту фразу произносили только лишь применительно к рыбе, которую пытались поймать. В камышовых зарослях или среди затонувших в иле коряг рыба, попавшаяся на крючок, может сорваться с него и уйти. А вот в прозрачной, чистой воде – вряд ли. Позже стали «выводить на чистую воду» жуликов, предъявляя им в качестве доказательства их вины прояснённые обстоятельства их преступления.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8674" name="Picture 2" descr="http://twilighters.ru/upload/iblock/ecf/ecf9d0df82f67cbf022a346c5ed5109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5" y="4509120"/>
            <a:ext cx="4151507" cy="23488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" descr="D:\Для презентаций, тестов и т.д\126_фонов_для_презентаций\Nabor_fonov_№5\5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80728"/>
          </a:xfrm>
        </p:spPr>
        <p:txBody>
          <a:bodyPr/>
          <a:lstStyle/>
          <a:p>
            <a:r>
              <a:rPr lang="ru-RU" b="1" dirty="0" smtClean="0"/>
              <a:t>Язык до Киева доведёт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532859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/>
              <a:t>	</a:t>
            </a:r>
            <a:r>
              <a:rPr lang="ru-RU" dirty="0" smtClean="0"/>
              <a:t> В 999 году некий киевлянин Никита </a:t>
            </a:r>
            <a:r>
              <a:rPr lang="ru-RU" dirty="0" err="1" smtClean="0"/>
              <a:t>Щекомяка</a:t>
            </a:r>
            <a:r>
              <a:rPr lang="ru-RU" dirty="0" smtClean="0"/>
              <a:t> заблудился в бескрайней, тогда русской, степи и попал к половцам. Когда половцы спросили его: Откуда ты, Никита? , он отвечал, что из богатого и красивого города Киева, и так расписал кочевникам богатство и красоту родного города, что половецкий хан </a:t>
            </a:r>
            <a:r>
              <a:rPr lang="ru-RU" dirty="0" err="1" smtClean="0"/>
              <a:t>Нунчак</a:t>
            </a:r>
            <a:r>
              <a:rPr lang="ru-RU" dirty="0" smtClean="0"/>
              <a:t> прицепил Никиту за язык к хвосту своей лошади, и половцы поехали воевать и грабить Киев. Так Никита </a:t>
            </a:r>
            <a:r>
              <a:rPr lang="ru-RU" dirty="0" err="1" smtClean="0"/>
              <a:t>Щекомяка</a:t>
            </a:r>
            <a:r>
              <a:rPr lang="ru-RU" dirty="0" smtClean="0"/>
              <a:t> попал домой при помощи своего языка.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5" name="Picture 3" descr="D:\Для презентаций, тестов и т.д\126_фонов_для_презентаций\Nabor_fonov_№5\5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6059016" cy="1143000"/>
          </a:xfrm>
        </p:spPr>
        <p:txBody>
          <a:bodyPr>
            <a:normAutofit/>
          </a:bodyPr>
          <a:lstStyle/>
          <a:p>
            <a:r>
              <a:rPr lang="ru-RU" b="1" dirty="0" smtClean="0"/>
              <a:t>Знать назубок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24744"/>
            <a:ext cx="8424936" cy="4709120"/>
          </a:xfrm>
        </p:spPr>
        <p:txBody>
          <a:bodyPr>
            <a:normAutofit fontScale="85000" lnSpcReduction="20000"/>
          </a:bodyPr>
          <a:lstStyle/>
          <a:p>
            <a:r>
              <a:rPr lang="ru-RU" sz="3500" dirty="0" smtClean="0"/>
              <a:t>На основе дореволюционного обычая проверять подлинность золотых монет зубами (у настоящей монеты после прикуса не должно остаться вмятины) возникло устойчивое выражение знать назубок, означающее «знать что-либо досконально, отменно выучить».</a:t>
            </a:r>
          </a:p>
          <a:p>
            <a:r>
              <a:rPr lang="ru-RU" sz="3500" dirty="0" smtClean="0"/>
              <a:t>На основе этого обычая возникло и еще одно образное выражение: раскусить человека. Как вы можете объяснить его значение? (Раскусить человека – «досконально узнать человека, его достоинства, недостатки, намерения».)</a:t>
            </a:r>
          </a:p>
          <a:p>
            <a:endParaRPr lang="ru-RU" dirty="0"/>
          </a:p>
        </p:txBody>
      </p:sp>
      <p:pic>
        <p:nvPicPr>
          <p:cNvPr id="44034" name="Picture 2" descr="http://rus.1september.ru/2005/04/10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5343525"/>
            <a:ext cx="2228850" cy="1514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Для презентаций, тестов и т.д\126_фонов_для_презентаций\Nabor_fonov_№5\5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Century" pitchFamily="18" charset="0"/>
              </a:rPr>
              <a:t>Фразеологические обороты из древнегреческих мифов 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Century" pitchFamily="18" charset="0"/>
            </a:endParaRPr>
          </a:p>
        </p:txBody>
      </p:sp>
      <p:pic>
        <p:nvPicPr>
          <p:cNvPr id="3" name="Picture 6" descr="http://lit.1september.ru/2001/06/no06_7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1772816"/>
            <a:ext cx="4608512" cy="47664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Для презентаций, тестов и т.д\126_фонов_для_презентаций\Nabor_fonov_№5\5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Century" pitchFamily="18" charset="0"/>
              </a:rPr>
              <a:t>Фразеологические обороты </a:t>
            </a:r>
            <a:br>
              <a:rPr lang="ru-RU" sz="3600" dirty="0" smtClean="0">
                <a:latin typeface="Century" pitchFamily="18" charset="0"/>
              </a:rPr>
            </a:br>
            <a:r>
              <a:rPr lang="ru-RU" sz="3600" dirty="0" smtClean="0">
                <a:latin typeface="Century" pitchFamily="18" charset="0"/>
              </a:rPr>
              <a:t>в картинках</a:t>
            </a:r>
            <a:endParaRPr lang="ru-RU" sz="3600" dirty="0">
              <a:latin typeface="Century" pitchFamily="18" charset="0"/>
            </a:endParaRPr>
          </a:p>
        </p:txBody>
      </p:sp>
      <p:pic>
        <p:nvPicPr>
          <p:cNvPr id="4" name="Picture 4" descr="http://festival.1september.ru/articles/561960/img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844824"/>
            <a:ext cx="2448272" cy="1963097"/>
          </a:xfrm>
          <a:prstGeom prst="rect">
            <a:avLst/>
          </a:prstGeom>
          <a:noFill/>
          <a:ln>
            <a:solidFill>
              <a:schemeClr val="accent4">
                <a:lumMod val="50000"/>
              </a:schemeClr>
            </a:solidFill>
          </a:ln>
        </p:spPr>
      </p:pic>
      <p:pic>
        <p:nvPicPr>
          <p:cNvPr id="6" name="Picture 2" descr="http://t2.gstatic.com/images?q=tbn:ANd9GcSayQvqJF-CHpB7jWmK_6xM2bWvgKpmr1-UaGX3IdLVT0rDj55WXw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4077072"/>
            <a:ext cx="1943100" cy="2190751"/>
          </a:xfrm>
          <a:prstGeom prst="rect">
            <a:avLst/>
          </a:prstGeom>
          <a:noFill/>
          <a:ln>
            <a:solidFill>
              <a:schemeClr val="accent4">
                <a:lumMod val="50000"/>
              </a:schemeClr>
            </a:solidFill>
          </a:ln>
        </p:spPr>
      </p:pic>
      <p:pic>
        <p:nvPicPr>
          <p:cNvPr id="7" name="Picture 4" descr="http://frazbook.ru/wp-content/uploads/2010/11/6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4437112"/>
            <a:ext cx="2324100" cy="1695451"/>
          </a:xfrm>
          <a:prstGeom prst="rect">
            <a:avLst/>
          </a:prstGeom>
          <a:noFill/>
          <a:ln>
            <a:solidFill>
              <a:schemeClr val="accent4">
                <a:lumMod val="50000"/>
              </a:schemeClr>
            </a:solidFill>
          </a:ln>
        </p:spPr>
      </p:pic>
      <p:pic>
        <p:nvPicPr>
          <p:cNvPr id="9" name="Picture 2" descr="http://www.e-reading.org.ua/illustrations/88/88923-Page_044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8104" y="1412776"/>
            <a:ext cx="2638822" cy="2201229"/>
          </a:xfrm>
          <a:prstGeom prst="rect">
            <a:avLst/>
          </a:prstGeom>
          <a:noFill/>
          <a:ln>
            <a:solidFill>
              <a:schemeClr val="accent4">
                <a:lumMod val="50000"/>
              </a:schemeClr>
            </a:solidFill>
          </a:ln>
        </p:spPr>
      </p:pic>
      <p:pic>
        <p:nvPicPr>
          <p:cNvPr id="8" name="Picture 6" descr="http://t1.gstatic.com/images?q=tbn:ANd9GcQXBJw28oeN3qXtmA6_6IDbpGlvhqDsJU8QON1r_5yTPL20Iymd4w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63888" y="3212976"/>
            <a:ext cx="2095500" cy="1371601"/>
          </a:xfrm>
          <a:prstGeom prst="rect">
            <a:avLst/>
          </a:prstGeom>
          <a:noFill/>
          <a:ln>
            <a:solidFill>
              <a:schemeClr val="accent4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D:\Для презентаций, тестов и т.д\126_фонов_для_презентаций\Nabor_fonov_№5\5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73416"/>
          </a:xfrm>
          <a:prstGeom prst="rect">
            <a:avLst/>
          </a:prstGeom>
          <a:noFill/>
        </p:spPr>
      </p:pic>
      <p:pic>
        <p:nvPicPr>
          <p:cNvPr id="4" name="Picture 2" descr="http://wordsland.ru/magiclanguage/img/pr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27323"/>
            <a:ext cx="3826820" cy="709779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  <p:pic>
        <p:nvPicPr>
          <p:cNvPr id="5" name="Picture 6" descr="http://t2.gstatic.com/images?q=tbn:ANd9GcTx-1vEjx56OMedj2f9Je-XyXfsMjoheOugKy9NEMqlkcpQZ_2kDw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2348880"/>
            <a:ext cx="3076178" cy="379192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  <p:pic>
        <p:nvPicPr>
          <p:cNvPr id="6" name="Picture 6" descr="http://t0.gstatic.com/images?q=tbn:ANd9GcRQxMhVRSX30rMB1aU22XAOuR2Mw_GP1WT2w__vJxNkL-E-9WZu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5223" y="260648"/>
            <a:ext cx="3950153" cy="172819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 descr="D:\Для презентаций, тестов и т.д\126_фонов_для_презентаций\Nabor_fonov_№5\5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734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Century" pitchFamily="18" charset="0"/>
              </a:rPr>
              <a:t>Фразеологизмы со словом ……</a:t>
            </a:r>
            <a:endParaRPr lang="ru-RU" b="1" dirty="0">
              <a:solidFill>
                <a:schemeClr val="accent4">
                  <a:lumMod val="75000"/>
                </a:schemeClr>
              </a:solidFill>
              <a:latin typeface="Century" pitchFamily="18" charset="0"/>
            </a:endParaRPr>
          </a:p>
        </p:txBody>
      </p:sp>
      <p:pic>
        <p:nvPicPr>
          <p:cNvPr id="18434" name="Picture 2" descr="http://tarologiay.ru/wp-content/uploads/2010/10/yfzik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908720"/>
            <a:ext cx="7545407" cy="4752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Для презентаций, тестов и т.д\126_фонов_для_презентаций\Nabor_fonov_№5\5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734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Century" pitchFamily="18" charset="0"/>
              </a:rPr>
              <a:t>Закончите предложения фразеологизмами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Century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1600200"/>
            <a:ext cx="7812360" cy="4997152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FontTx/>
              <a:buAutoNum type="arabicParenR"/>
            </a:pPr>
            <a:r>
              <a:rPr lang="ru-RU" dirty="0" smtClean="0"/>
              <a:t>Близнецы были похожи как... </a:t>
            </a:r>
          </a:p>
          <a:p>
            <a:pPr marL="514350" indent="-514350">
              <a:buNone/>
            </a:pPr>
            <a:r>
              <a:rPr lang="ru-RU" dirty="0" smtClean="0">
                <a:solidFill>
                  <a:schemeClr val="hlink"/>
                </a:solidFill>
              </a:rPr>
              <a:t>(две капли воды).</a:t>
            </a:r>
          </a:p>
          <a:p>
            <a:pPr>
              <a:buFontTx/>
              <a:buNone/>
            </a:pPr>
            <a:r>
              <a:rPr lang="ru-RU" dirty="0" smtClean="0"/>
              <a:t>2) Пишет неаккуратно и неразборчиво, как...</a:t>
            </a:r>
          </a:p>
          <a:p>
            <a:pPr>
              <a:buFontTx/>
              <a:buNone/>
            </a:pPr>
            <a:r>
              <a:rPr lang="ru-RU" dirty="0" smtClean="0">
                <a:solidFill>
                  <a:schemeClr val="hlink"/>
                </a:solidFill>
              </a:rPr>
              <a:t>(курица лапой).</a:t>
            </a:r>
            <a:r>
              <a:rPr lang="ru-RU" dirty="0" smtClean="0"/>
              <a:t> </a:t>
            </a:r>
          </a:p>
          <a:p>
            <a:pPr>
              <a:buFontTx/>
              <a:buNone/>
            </a:pPr>
            <a:r>
              <a:rPr lang="ru-RU" dirty="0" smtClean="0"/>
              <a:t>3) От волнения он был бледный, как... </a:t>
            </a:r>
          </a:p>
          <a:p>
            <a:pPr>
              <a:buFontTx/>
              <a:buNone/>
            </a:pPr>
            <a:r>
              <a:rPr lang="ru-RU" dirty="0" smtClean="0">
                <a:solidFill>
                  <a:schemeClr val="hlink"/>
                </a:solidFill>
              </a:rPr>
              <a:t>(полотно).</a:t>
            </a:r>
          </a:p>
          <a:p>
            <a:pPr>
              <a:buFontTx/>
              <a:buNone/>
            </a:pPr>
            <a:r>
              <a:rPr lang="ru-RU" dirty="0" smtClean="0"/>
              <a:t>4) Этот район я знаю как... </a:t>
            </a:r>
          </a:p>
          <a:p>
            <a:pPr>
              <a:buFontTx/>
              <a:buNone/>
            </a:pPr>
            <a:r>
              <a:rPr lang="ru-RU" dirty="0" smtClean="0">
                <a:solidFill>
                  <a:schemeClr val="hlink"/>
                </a:solidFill>
              </a:rPr>
              <a:t>(свои пять пальцев).</a:t>
            </a:r>
          </a:p>
          <a:p>
            <a:pPr>
              <a:buFontTx/>
              <a:buNone/>
            </a:pPr>
            <a:r>
              <a:rPr lang="ru-RU" dirty="0" smtClean="0"/>
              <a:t>5) Целый день он занят, кружится как... </a:t>
            </a:r>
          </a:p>
          <a:p>
            <a:pPr>
              <a:buFontTx/>
              <a:buNone/>
            </a:pPr>
            <a:r>
              <a:rPr lang="ru-RU" dirty="0" smtClean="0">
                <a:solidFill>
                  <a:schemeClr val="hlink"/>
                </a:solidFill>
              </a:rPr>
              <a:t>(белка в колесе).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Для презентаций, тестов и т.д\126_фонов_для_презентаций\Nabor_fonov_№5\5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734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Century" pitchFamily="18" charset="0"/>
              </a:rPr>
              <a:t>Исправьте ошибки в употреблении фразеологизмов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Century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844824"/>
            <a:ext cx="8003232" cy="4281339"/>
          </a:xfrm>
        </p:spPr>
        <p:txBody>
          <a:bodyPr>
            <a:normAutofit/>
          </a:bodyPr>
          <a:lstStyle/>
          <a:p>
            <a:pPr marL="533400" indent="-533400">
              <a:lnSpc>
                <a:spcPct val="80000"/>
              </a:lnSpc>
              <a:buFontTx/>
              <a:buNone/>
            </a:pPr>
            <a:r>
              <a:rPr lang="ru-RU" sz="4000" dirty="0" smtClean="0">
                <a:latin typeface="Century" pitchFamily="18" charset="0"/>
              </a:rPr>
              <a:t>1) Трудиться в поту лица. </a:t>
            </a:r>
          </a:p>
          <a:p>
            <a:pPr marL="533400" indent="-533400">
              <a:lnSpc>
                <a:spcPct val="80000"/>
              </a:lnSpc>
              <a:buFontTx/>
              <a:buNone/>
            </a:pPr>
            <a:r>
              <a:rPr lang="ru-RU" sz="4000" dirty="0" smtClean="0">
                <a:latin typeface="Century" pitchFamily="18" charset="0"/>
              </a:rPr>
              <a:t>2) Положив руку на сердце тебе говорю. </a:t>
            </a:r>
          </a:p>
          <a:p>
            <a:pPr marL="533400" indent="-533400">
              <a:lnSpc>
                <a:spcPct val="80000"/>
              </a:lnSpc>
              <a:buFontTx/>
              <a:buNone/>
            </a:pPr>
            <a:r>
              <a:rPr lang="ru-RU" sz="4000" dirty="0" smtClean="0">
                <a:latin typeface="Century" pitchFamily="18" charset="0"/>
              </a:rPr>
              <a:t>3) Работать спустив рукава.</a:t>
            </a:r>
          </a:p>
          <a:p>
            <a:pPr marL="533400" indent="-533400">
              <a:lnSpc>
                <a:spcPct val="80000"/>
              </a:lnSpc>
              <a:buFontTx/>
              <a:buNone/>
            </a:pPr>
            <a:r>
              <a:rPr lang="ru-RU" sz="4000" dirty="0" smtClean="0">
                <a:latin typeface="Century" pitchFamily="18" charset="0"/>
              </a:rPr>
              <a:t>4) Согласиться скрипя сердцем.</a:t>
            </a:r>
          </a:p>
          <a:p>
            <a:pPr marL="533400" indent="-533400">
              <a:lnSpc>
                <a:spcPct val="80000"/>
              </a:lnSpc>
              <a:buFontTx/>
              <a:buNone/>
            </a:pPr>
            <a:r>
              <a:rPr lang="ru-RU" sz="4000" dirty="0" smtClean="0">
                <a:latin typeface="Century" pitchFamily="18" charset="0"/>
              </a:rPr>
              <a:t>5) Пришел неожиданно, как тать в ночи.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700808"/>
            <a:ext cx="8136904" cy="4031873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marL="533400" indent="-533400">
              <a:lnSpc>
                <a:spcPct val="80000"/>
              </a:lnSpc>
              <a:buFontTx/>
              <a:buNone/>
            </a:pPr>
            <a:r>
              <a:rPr lang="ru-RU" sz="4000" dirty="0" smtClean="0">
                <a:latin typeface="Century" pitchFamily="18" charset="0"/>
              </a:rPr>
              <a:t>Ответ:</a:t>
            </a:r>
          </a:p>
          <a:p>
            <a:pPr marL="533400" indent="-533400">
              <a:lnSpc>
                <a:spcPct val="80000"/>
              </a:lnSpc>
              <a:buFontTx/>
              <a:buAutoNum type="arabicParenR"/>
            </a:pPr>
            <a:r>
              <a:rPr lang="ru-RU" sz="4000" dirty="0" smtClean="0">
                <a:latin typeface="Century" pitchFamily="18" charset="0"/>
              </a:rPr>
              <a:t>Трудиться в поте лица. </a:t>
            </a:r>
          </a:p>
          <a:p>
            <a:pPr marL="533400" indent="-533400">
              <a:lnSpc>
                <a:spcPct val="80000"/>
              </a:lnSpc>
              <a:buFontTx/>
              <a:buAutoNum type="arabicParenR"/>
            </a:pPr>
            <a:r>
              <a:rPr lang="ru-RU" sz="4000" dirty="0" smtClean="0">
                <a:latin typeface="Century" pitchFamily="18" charset="0"/>
              </a:rPr>
              <a:t>Положа руку на сердце тебе говорю. </a:t>
            </a:r>
          </a:p>
          <a:p>
            <a:pPr marL="533400" indent="-533400">
              <a:lnSpc>
                <a:spcPct val="80000"/>
              </a:lnSpc>
              <a:buFontTx/>
              <a:buAutoNum type="arabicParenR"/>
            </a:pPr>
            <a:r>
              <a:rPr lang="ru-RU" sz="4000" dirty="0" smtClean="0">
                <a:latin typeface="Century" pitchFamily="18" charset="0"/>
              </a:rPr>
              <a:t>Работать спустя рукава.</a:t>
            </a:r>
          </a:p>
          <a:p>
            <a:pPr marL="533400" indent="-533400">
              <a:lnSpc>
                <a:spcPct val="80000"/>
              </a:lnSpc>
              <a:buFontTx/>
              <a:buAutoNum type="arabicParenR"/>
            </a:pPr>
            <a:r>
              <a:rPr lang="ru-RU" sz="4000" dirty="0" smtClean="0">
                <a:latin typeface="Century" pitchFamily="18" charset="0"/>
              </a:rPr>
              <a:t>Согласиться скрепя сердце. </a:t>
            </a:r>
          </a:p>
          <a:p>
            <a:pPr marL="533400" indent="-533400">
              <a:lnSpc>
                <a:spcPct val="80000"/>
              </a:lnSpc>
              <a:buFontTx/>
              <a:buAutoNum type="arabicParenR"/>
            </a:pPr>
            <a:r>
              <a:rPr lang="ru-RU" sz="4000" dirty="0" smtClean="0">
                <a:latin typeface="Century" pitchFamily="18" charset="0"/>
              </a:rPr>
              <a:t>Пришел неожиданно, как (яко) тать в нощи.</a:t>
            </a:r>
            <a:endParaRPr lang="ru-RU" sz="4000" dirty="0">
              <a:latin typeface="Century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Для презентаций, тестов и т.д\126_фонов_для_презентаций\Nabor_fonov_№5\5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734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hlink"/>
                </a:solidFill>
              </a:rPr>
              <a:t>Умный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39752" y="1556792"/>
            <a:ext cx="5842992" cy="4525963"/>
          </a:xfrm>
        </p:spPr>
        <p:txBody>
          <a:bodyPr/>
          <a:lstStyle/>
          <a:p>
            <a:pPr marL="381000" indent="-381000">
              <a:lnSpc>
                <a:spcPct val="80000"/>
              </a:lnSpc>
              <a:buFont typeface="Wingdings" pitchFamily="2" charset="2"/>
              <a:buChar char="ü"/>
            </a:pPr>
            <a:r>
              <a:rPr lang="ru-RU" dirty="0" smtClean="0"/>
              <a:t>светлая голова, </a:t>
            </a:r>
          </a:p>
          <a:p>
            <a:pPr marL="381000" indent="-381000">
              <a:lnSpc>
                <a:spcPct val="80000"/>
              </a:lnSpc>
              <a:buFont typeface="Wingdings" pitchFamily="2" charset="2"/>
              <a:buChar char="ü"/>
            </a:pPr>
            <a:r>
              <a:rPr lang="ru-RU" dirty="0" smtClean="0"/>
              <a:t>человек большого ума, </a:t>
            </a:r>
          </a:p>
          <a:p>
            <a:pPr marL="381000" indent="-381000">
              <a:lnSpc>
                <a:spcPct val="80000"/>
              </a:lnSpc>
              <a:buFont typeface="Wingdings" pitchFamily="2" charset="2"/>
              <a:buChar char="ü"/>
            </a:pPr>
            <a:r>
              <a:rPr lang="ru-RU" dirty="0" smtClean="0"/>
              <a:t>кладезь премудрости, </a:t>
            </a:r>
          </a:p>
          <a:p>
            <a:pPr marL="381000" indent="-381000">
              <a:lnSpc>
                <a:spcPct val="80000"/>
              </a:lnSpc>
              <a:buFont typeface="Wingdings" pitchFamily="2" charset="2"/>
              <a:buChar char="ü"/>
            </a:pPr>
            <a:r>
              <a:rPr lang="ru-RU" dirty="0" smtClean="0"/>
              <a:t>ума не занимать, </a:t>
            </a:r>
          </a:p>
          <a:p>
            <a:pPr marL="381000" indent="-381000">
              <a:lnSpc>
                <a:spcPct val="80000"/>
              </a:lnSpc>
              <a:buFont typeface="Wingdings" pitchFamily="2" charset="2"/>
              <a:buChar char="ü"/>
            </a:pPr>
            <a:r>
              <a:rPr lang="ru-RU" dirty="0" smtClean="0"/>
              <a:t>ума палата, </a:t>
            </a:r>
          </a:p>
          <a:p>
            <a:pPr marL="381000" indent="-381000">
              <a:lnSpc>
                <a:spcPct val="80000"/>
              </a:lnSpc>
              <a:buFont typeface="Wingdings" pitchFamily="2" charset="2"/>
              <a:buChar char="ü"/>
            </a:pPr>
            <a:r>
              <a:rPr lang="ru-RU" dirty="0" smtClean="0"/>
              <a:t>голова на плечах, </a:t>
            </a:r>
          </a:p>
          <a:p>
            <a:pPr marL="381000" indent="-381000">
              <a:lnSpc>
                <a:spcPct val="80000"/>
              </a:lnSpc>
              <a:buFont typeface="Wingdings" pitchFamily="2" charset="2"/>
              <a:buChar char="ü"/>
            </a:pPr>
            <a:r>
              <a:rPr lang="ru-RU" dirty="0" smtClean="0"/>
              <a:t>семи пядей во лбу, </a:t>
            </a:r>
          </a:p>
          <a:p>
            <a:pPr marL="381000" indent="-381000">
              <a:lnSpc>
                <a:spcPct val="80000"/>
              </a:lnSpc>
              <a:buFont typeface="Wingdings" pitchFamily="2" charset="2"/>
              <a:buChar char="ü"/>
            </a:pPr>
            <a:r>
              <a:rPr lang="ru-RU" dirty="0" smtClean="0"/>
              <a:t>голова варит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 descr="D:\Для презентаций, тестов и т.д\126_фонов_для_презентаций\Nabor_fonov_№5\5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b="1" dirty="0" smtClean="0"/>
              <a:t>Трын-трава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3096345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/>
              <a:t>	Вполне реальная трава, изначально называвшаяся "тын-трава". Тын же - это забор. То есть "тын-трава" это "трава подзаборная". Никому не нужный, безразличный для всех сорняк.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1506" name="Picture 2" descr="http://twilighters.ru/upload/iblock/eac/eac5a1ed34f3a67866e204077d1cbcb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3429000"/>
            <a:ext cx="3528392" cy="31079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Для презентаций, тестов и т.д\126_фонов_для_презентаций\Nabor_fonov_№5\5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734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hlink"/>
                </a:solidFill>
              </a:rPr>
              <a:t>Мало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79712" y="1484784"/>
            <a:ext cx="6275040" cy="4525963"/>
          </a:xfrm>
        </p:spPr>
        <p:txBody>
          <a:bodyPr/>
          <a:lstStyle/>
          <a:p>
            <a:pPr marL="381000" indent="-381000">
              <a:lnSpc>
                <a:spcPct val="80000"/>
              </a:lnSpc>
              <a:buFont typeface="Wingdings" pitchFamily="2" charset="2"/>
              <a:buChar char="ü"/>
            </a:pPr>
            <a:r>
              <a:rPr lang="ru-RU" dirty="0" smtClean="0"/>
              <a:t>всего ничего, </a:t>
            </a:r>
          </a:p>
          <a:p>
            <a:pPr marL="381000" indent="-381000">
              <a:lnSpc>
                <a:spcPct val="80000"/>
              </a:lnSpc>
              <a:buFont typeface="Wingdings" pitchFamily="2" charset="2"/>
              <a:buChar char="ü"/>
            </a:pPr>
            <a:r>
              <a:rPr lang="ru-RU" dirty="0" smtClean="0"/>
              <a:t>негусто, </a:t>
            </a:r>
          </a:p>
          <a:p>
            <a:pPr marL="381000" indent="-381000">
              <a:lnSpc>
                <a:spcPct val="80000"/>
              </a:lnSpc>
              <a:buFont typeface="Wingdings" pitchFamily="2" charset="2"/>
              <a:buChar char="ü"/>
            </a:pPr>
            <a:r>
              <a:rPr lang="ru-RU" dirty="0" smtClean="0"/>
              <a:t>раз-два и обчелся, </a:t>
            </a:r>
          </a:p>
          <a:p>
            <a:pPr marL="381000" indent="-381000">
              <a:lnSpc>
                <a:spcPct val="80000"/>
              </a:lnSpc>
              <a:buFont typeface="Wingdings" pitchFamily="2" charset="2"/>
              <a:buChar char="ü"/>
            </a:pPr>
            <a:r>
              <a:rPr lang="ru-RU" dirty="0" smtClean="0"/>
              <a:t>по пальцам можно пересчитать,</a:t>
            </a:r>
          </a:p>
          <a:p>
            <a:pPr marL="381000" indent="-381000">
              <a:lnSpc>
                <a:spcPct val="80000"/>
              </a:lnSpc>
              <a:buFont typeface="Wingdings" pitchFamily="2" charset="2"/>
              <a:buChar char="ü"/>
            </a:pPr>
            <a:r>
              <a:rPr lang="ru-RU" dirty="0" smtClean="0"/>
              <a:t>малая толика, </a:t>
            </a:r>
          </a:p>
          <a:p>
            <a:pPr marL="381000" indent="-381000">
              <a:lnSpc>
                <a:spcPct val="80000"/>
              </a:lnSpc>
              <a:buFont typeface="Wingdings" pitchFamily="2" charset="2"/>
              <a:buChar char="ü"/>
            </a:pPr>
            <a:r>
              <a:rPr lang="ru-RU" dirty="0" smtClean="0"/>
              <a:t>кот наплакал,</a:t>
            </a:r>
          </a:p>
          <a:p>
            <a:pPr marL="381000" indent="-381000">
              <a:lnSpc>
                <a:spcPct val="80000"/>
              </a:lnSpc>
              <a:buFont typeface="Wingdings" pitchFamily="2" charset="2"/>
              <a:buChar char="ü"/>
            </a:pPr>
            <a:r>
              <a:rPr lang="ru-RU" dirty="0" smtClean="0"/>
              <a:t>с гулькин нос.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Для презентаций, тестов и т.д\126_фонов_для_презентаций\Nabor_fonov_№5\5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734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hlink"/>
                </a:solidFill>
              </a:rPr>
              <a:t>Быстро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99792" y="1556792"/>
            <a:ext cx="4906888" cy="4525963"/>
          </a:xfrm>
        </p:spPr>
        <p:txBody>
          <a:bodyPr>
            <a:normAutofit fontScale="92500" lnSpcReduction="20000"/>
          </a:bodyPr>
          <a:lstStyle/>
          <a:p>
            <a:pPr marL="381000" indent="-381000">
              <a:lnSpc>
                <a:spcPct val="80000"/>
              </a:lnSpc>
              <a:buFont typeface="Wingdings" pitchFamily="2" charset="2"/>
              <a:buChar char="ü"/>
            </a:pPr>
            <a:r>
              <a:rPr lang="ru-RU" dirty="0" smtClean="0"/>
              <a:t>во весь дух, </a:t>
            </a:r>
          </a:p>
          <a:p>
            <a:pPr marL="381000" indent="-381000">
              <a:lnSpc>
                <a:spcPct val="80000"/>
              </a:lnSpc>
              <a:buFont typeface="Wingdings" pitchFamily="2" charset="2"/>
              <a:buChar char="ü"/>
            </a:pPr>
            <a:r>
              <a:rPr lang="ru-RU" dirty="0" smtClean="0"/>
              <a:t>во весь опор, </a:t>
            </a:r>
          </a:p>
          <a:p>
            <a:pPr marL="381000" indent="-381000">
              <a:lnSpc>
                <a:spcPct val="80000"/>
              </a:lnSpc>
              <a:buFont typeface="Wingdings" pitchFamily="2" charset="2"/>
              <a:buChar char="ü"/>
            </a:pPr>
            <a:r>
              <a:rPr lang="ru-RU" dirty="0" smtClean="0"/>
              <a:t>что есть духу, </a:t>
            </a:r>
          </a:p>
          <a:p>
            <a:pPr marL="381000" indent="-381000">
              <a:lnSpc>
                <a:spcPct val="80000"/>
              </a:lnSpc>
              <a:buFont typeface="Wingdings" pitchFamily="2" charset="2"/>
              <a:buChar char="ü"/>
            </a:pPr>
            <a:r>
              <a:rPr lang="ru-RU" dirty="0" smtClean="0"/>
              <a:t>во всю прыть, </a:t>
            </a:r>
          </a:p>
          <a:p>
            <a:pPr marL="381000" indent="-381000">
              <a:lnSpc>
                <a:spcPct val="80000"/>
              </a:lnSpc>
              <a:buFont typeface="Wingdings" pitchFamily="2" charset="2"/>
              <a:buChar char="ü"/>
            </a:pPr>
            <a:r>
              <a:rPr lang="ru-RU" dirty="0" smtClean="0"/>
              <a:t>на всех парах, </a:t>
            </a:r>
          </a:p>
          <a:p>
            <a:pPr marL="381000" indent="-381000">
              <a:lnSpc>
                <a:spcPct val="80000"/>
              </a:lnSpc>
              <a:buFont typeface="Wingdings" pitchFamily="2" charset="2"/>
              <a:buChar char="ü"/>
            </a:pPr>
            <a:r>
              <a:rPr lang="ru-RU" dirty="0" smtClean="0"/>
              <a:t>на всех парусах, </a:t>
            </a:r>
          </a:p>
          <a:p>
            <a:pPr marL="381000" indent="-381000">
              <a:lnSpc>
                <a:spcPct val="80000"/>
              </a:lnSpc>
              <a:buFont typeface="Wingdings" pitchFamily="2" charset="2"/>
              <a:buChar char="ü"/>
            </a:pPr>
            <a:r>
              <a:rPr lang="ru-RU" dirty="0" smtClean="0"/>
              <a:t>во весь карьер, </a:t>
            </a:r>
          </a:p>
          <a:p>
            <a:pPr marL="381000" indent="-381000">
              <a:lnSpc>
                <a:spcPct val="80000"/>
              </a:lnSpc>
              <a:buFont typeface="Wingdings" pitchFamily="2" charset="2"/>
              <a:buChar char="ü"/>
            </a:pPr>
            <a:r>
              <a:rPr lang="ru-RU" dirty="0" smtClean="0"/>
              <a:t>со всех ног, </a:t>
            </a:r>
          </a:p>
          <a:p>
            <a:pPr marL="381000" indent="-381000">
              <a:lnSpc>
                <a:spcPct val="80000"/>
              </a:lnSpc>
              <a:buFont typeface="Wingdings" pitchFamily="2" charset="2"/>
              <a:buChar char="ü"/>
            </a:pPr>
            <a:r>
              <a:rPr lang="ru-RU" dirty="0" smtClean="0"/>
              <a:t>сломя голову, </a:t>
            </a:r>
          </a:p>
          <a:p>
            <a:pPr marL="381000" indent="-381000">
              <a:lnSpc>
                <a:spcPct val="80000"/>
              </a:lnSpc>
              <a:buFont typeface="Wingdings" pitchFamily="2" charset="2"/>
              <a:buChar char="ü"/>
            </a:pPr>
            <a:r>
              <a:rPr lang="ru-RU" dirty="0" smtClean="0"/>
              <a:t>очертя голову, </a:t>
            </a:r>
          </a:p>
          <a:p>
            <a:pPr marL="381000" indent="-381000">
              <a:lnSpc>
                <a:spcPct val="80000"/>
              </a:lnSpc>
              <a:buFont typeface="Wingdings" pitchFamily="2" charset="2"/>
              <a:buChar char="ü"/>
            </a:pPr>
            <a:r>
              <a:rPr lang="ru-RU" dirty="0" smtClean="0"/>
              <a:t>как угорелый, </a:t>
            </a:r>
          </a:p>
          <a:p>
            <a:pPr marL="381000" indent="-381000">
              <a:lnSpc>
                <a:spcPct val="80000"/>
              </a:lnSpc>
              <a:buFont typeface="Wingdings" pitchFamily="2" charset="2"/>
              <a:buChar char="ü"/>
            </a:pPr>
            <a:r>
              <a:rPr lang="ru-RU" dirty="0" smtClean="0"/>
              <a:t>только пятки сверкают.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Для презентаций, тестов и т.д\126_фонов_для_презентаций\Nabor_fonov_№5\5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734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hlink"/>
                </a:solidFill>
              </a:rPr>
              <a:t>Молчать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83768" y="1628800"/>
            <a:ext cx="5410944" cy="4525963"/>
          </a:xfrm>
        </p:spPr>
        <p:txBody>
          <a:bodyPr/>
          <a:lstStyle/>
          <a:p>
            <a:pPr marL="381000" indent="-381000">
              <a:lnSpc>
                <a:spcPct val="80000"/>
              </a:lnSpc>
              <a:buFont typeface="Wingdings" pitchFamily="2" charset="2"/>
              <a:buChar char="ü"/>
            </a:pPr>
            <a:r>
              <a:rPr lang="ru-RU" dirty="0" smtClean="0"/>
              <a:t>держать язык за зубами, </a:t>
            </a:r>
          </a:p>
          <a:p>
            <a:pPr marL="381000" indent="-381000">
              <a:lnSpc>
                <a:spcPct val="80000"/>
              </a:lnSpc>
              <a:buFont typeface="Wingdings" pitchFamily="2" charset="2"/>
              <a:buChar char="ü"/>
            </a:pPr>
            <a:r>
              <a:rPr lang="ru-RU" dirty="0" smtClean="0"/>
              <a:t>проглотить язык, </a:t>
            </a:r>
          </a:p>
          <a:p>
            <a:pPr marL="381000" indent="-381000">
              <a:lnSpc>
                <a:spcPct val="80000"/>
              </a:lnSpc>
              <a:buFont typeface="Wingdings" pitchFamily="2" charset="2"/>
              <a:buChar char="ü"/>
            </a:pPr>
            <a:r>
              <a:rPr lang="ru-RU" dirty="0" smtClean="0"/>
              <a:t>держать рот на замке, </a:t>
            </a:r>
          </a:p>
          <a:p>
            <a:pPr marL="381000" indent="-381000">
              <a:lnSpc>
                <a:spcPct val="80000"/>
              </a:lnSpc>
              <a:buFont typeface="Wingdings" pitchFamily="2" charset="2"/>
              <a:buChar char="ü"/>
            </a:pPr>
            <a:r>
              <a:rPr lang="ru-RU" dirty="0" smtClean="0"/>
              <a:t>играть в молчанку, </a:t>
            </a:r>
          </a:p>
          <a:p>
            <a:pPr marL="381000" indent="-381000">
              <a:lnSpc>
                <a:spcPct val="80000"/>
              </a:lnSpc>
              <a:buFont typeface="Wingdings" pitchFamily="2" charset="2"/>
              <a:buChar char="ü"/>
            </a:pPr>
            <a:r>
              <a:rPr lang="ru-RU" dirty="0" smtClean="0"/>
              <a:t>прикусить язык, </a:t>
            </a:r>
          </a:p>
          <a:p>
            <a:pPr marL="381000" indent="-381000">
              <a:lnSpc>
                <a:spcPct val="80000"/>
              </a:lnSpc>
              <a:buFont typeface="Wingdings" pitchFamily="2" charset="2"/>
              <a:buChar char="ü"/>
            </a:pPr>
            <a:r>
              <a:rPr lang="ru-RU" dirty="0" smtClean="0"/>
              <a:t>обойти молчанием.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Для презентаций, тестов и т.д\126_фонов_для_презентаций\Nabor_fonov_№5\5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734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hlink"/>
                </a:solidFill>
              </a:rPr>
              <a:t>Далеко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27784" y="1556792"/>
            <a:ext cx="5987008" cy="4525963"/>
          </a:xfrm>
        </p:spPr>
        <p:txBody>
          <a:bodyPr/>
          <a:lstStyle/>
          <a:p>
            <a:pPr marL="381000" indent="-381000">
              <a:lnSpc>
                <a:spcPct val="80000"/>
              </a:lnSpc>
              <a:buFont typeface="Wingdings" pitchFamily="2" charset="2"/>
              <a:buChar char="ü"/>
            </a:pPr>
            <a:r>
              <a:rPr lang="ru-RU" dirty="0" smtClean="0"/>
              <a:t>на краю света, </a:t>
            </a:r>
          </a:p>
          <a:p>
            <a:pPr marL="381000" indent="-381000">
              <a:lnSpc>
                <a:spcPct val="80000"/>
              </a:lnSpc>
              <a:buFont typeface="Wingdings" pitchFamily="2" charset="2"/>
              <a:buChar char="ü"/>
            </a:pPr>
            <a:r>
              <a:rPr lang="ru-RU" dirty="0" smtClean="0"/>
              <a:t>у черта на куличках, </a:t>
            </a:r>
          </a:p>
          <a:p>
            <a:pPr marL="381000" indent="-381000">
              <a:lnSpc>
                <a:spcPct val="80000"/>
              </a:lnSpc>
              <a:buFont typeface="Wingdings" pitchFamily="2" charset="2"/>
              <a:buChar char="ü"/>
            </a:pPr>
            <a:r>
              <a:rPr lang="ru-RU" dirty="0" smtClean="0"/>
              <a:t>за тридевять земель, </a:t>
            </a:r>
          </a:p>
          <a:p>
            <a:pPr marL="381000" indent="-381000">
              <a:lnSpc>
                <a:spcPct val="80000"/>
              </a:lnSpc>
              <a:buFont typeface="Wingdings" pitchFamily="2" charset="2"/>
              <a:buChar char="ü"/>
            </a:pPr>
            <a:r>
              <a:rPr lang="ru-RU" dirty="0" smtClean="0"/>
              <a:t>в тридевятом царстве, </a:t>
            </a:r>
          </a:p>
          <a:p>
            <a:pPr marL="381000" indent="-381000">
              <a:lnSpc>
                <a:spcPct val="80000"/>
              </a:lnSpc>
              <a:buFont typeface="Wingdings" pitchFamily="2" charset="2"/>
              <a:buChar char="ü"/>
            </a:pPr>
            <a:r>
              <a:rPr lang="ru-RU" dirty="0" smtClean="0"/>
              <a:t>куда Макар телят не гонял, </a:t>
            </a:r>
          </a:p>
          <a:p>
            <a:pPr marL="381000" indent="-381000">
              <a:lnSpc>
                <a:spcPct val="80000"/>
              </a:lnSpc>
              <a:buFont typeface="Wingdings" pitchFamily="2" charset="2"/>
              <a:buChar char="ü"/>
            </a:pPr>
            <a:r>
              <a:rPr lang="ru-RU" dirty="0" smtClean="0"/>
              <a:t>куда ворон костей не заносил, </a:t>
            </a:r>
          </a:p>
          <a:p>
            <a:pPr marL="381000" indent="-381000">
              <a:lnSpc>
                <a:spcPct val="80000"/>
              </a:lnSpc>
              <a:buFont typeface="Wingdings" pitchFamily="2" charset="2"/>
              <a:buChar char="ü"/>
            </a:pPr>
            <a:r>
              <a:rPr lang="ru-RU" dirty="0" err="1" smtClean="0"/>
              <a:t>неближний</a:t>
            </a:r>
            <a:r>
              <a:rPr lang="ru-RU" dirty="0" smtClean="0"/>
              <a:t> свет.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D:\Для презентаций, тестов и т.д\126_фонов_для_презентаций\Nabor_fonov_№5\5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734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33400" lvl="0" indent="-533400" fontAlgn="base">
              <a:spcBef>
                <a:spcPct val="20000"/>
              </a:spcBef>
              <a:spcAft>
                <a:spcPct val="0"/>
              </a:spcAft>
            </a:pPr>
            <a:r>
              <a:rPr lang="ru-RU" sz="2800" b="1" kern="0" dirty="0" smtClean="0">
                <a:solidFill>
                  <a:schemeClr val="accent4">
                    <a:lumMod val="75000"/>
                  </a:schemeClr>
                </a:solidFill>
                <a:latin typeface="Century" pitchFamily="18" charset="0"/>
                <a:ea typeface="+mn-ea"/>
                <a:cs typeface="+mn-cs"/>
              </a:rPr>
              <a:t>Замените фразеологизм одним словом</a:t>
            </a:r>
            <a:r>
              <a:rPr lang="ru-RU" sz="2800" kern="0" dirty="0" smtClean="0">
                <a:solidFill>
                  <a:schemeClr val="accent4">
                    <a:lumMod val="75000"/>
                  </a:schemeClr>
                </a:solidFill>
                <a:latin typeface="Century" pitchFamily="18" charset="0"/>
                <a:ea typeface="+mn-ea"/>
                <a:cs typeface="+mn-cs"/>
              </a:rPr>
              <a:t/>
            </a:r>
            <a:br>
              <a:rPr lang="ru-RU" sz="2800" kern="0" dirty="0" smtClean="0">
                <a:solidFill>
                  <a:schemeClr val="accent4">
                    <a:lumMod val="75000"/>
                  </a:schemeClr>
                </a:solidFill>
                <a:latin typeface="Century" pitchFamily="18" charset="0"/>
                <a:ea typeface="+mn-ea"/>
                <a:cs typeface="+mn-cs"/>
              </a:rPr>
            </a:br>
            <a:r>
              <a:rPr lang="ru-RU" sz="2800" kern="0" dirty="0" smtClean="0">
                <a:solidFill>
                  <a:schemeClr val="accent4">
                    <a:lumMod val="75000"/>
                  </a:schemeClr>
                </a:solidFill>
                <a:latin typeface="Century" pitchFamily="18" charset="0"/>
                <a:ea typeface="+mn-ea"/>
                <a:cs typeface="+mn-cs"/>
              </a:rPr>
              <a:t>Например: вести беседу – беседовать.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Century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1600200"/>
            <a:ext cx="7283152" cy="4525963"/>
          </a:xfrm>
        </p:spPr>
        <p:txBody>
          <a:bodyPr/>
          <a:lstStyle/>
          <a:p>
            <a:pPr marL="533400" indent="-533400">
              <a:buFontTx/>
              <a:buAutoNum type="arabicParenR"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Century" pitchFamily="18" charset="0"/>
              </a:rPr>
              <a:t>Медвежий угол; </a:t>
            </a:r>
          </a:p>
          <a:p>
            <a:pPr marL="533400" indent="-533400">
              <a:buFontTx/>
              <a:buAutoNum type="arabicParenR"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Century" pitchFamily="18" charset="0"/>
              </a:rPr>
              <a:t>у черта на куличках; </a:t>
            </a:r>
          </a:p>
          <a:p>
            <a:pPr marL="533400" indent="-533400">
              <a:buFontTx/>
              <a:buAutoNum type="arabicParenR"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Century" pitchFamily="18" charset="0"/>
              </a:rPr>
              <a:t>камень преткновения; </a:t>
            </a:r>
          </a:p>
          <a:p>
            <a:pPr marL="533400" indent="-533400">
              <a:buFontTx/>
              <a:buAutoNum type="arabicParenR"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Century" pitchFamily="18" charset="0"/>
              </a:rPr>
              <a:t>как пить дать; </a:t>
            </a:r>
          </a:p>
          <a:p>
            <a:pPr marL="533400" indent="-533400">
              <a:buFontTx/>
              <a:buAutoNum type="arabicParenR"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Century" pitchFamily="18" charset="0"/>
              </a:rPr>
              <a:t>куры не клюют;</a:t>
            </a:r>
          </a:p>
          <a:p>
            <a:pPr marL="533400" indent="-533400">
              <a:buFontTx/>
              <a:buAutoNum type="arabicParenR"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Century" pitchFamily="18" charset="0"/>
              </a:rPr>
              <a:t>кто в лес, кто по дрова.</a:t>
            </a:r>
          </a:p>
          <a:p>
            <a:endParaRPr lang="ru-RU" dirty="0">
              <a:solidFill>
                <a:schemeClr val="accent2">
                  <a:lumMod val="75000"/>
                </a:schemeClr>
              </a:solidFill>
              <a:latin typeface="Century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67744" y="5445224"/>
            <a:ext cx="6408712" cy="830997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marL="533400" indent="-533400">
              <a:buFontTx/>
              <a:buNone/>
            </a:pPr>
            <a:r>
              <a:rPr lang="ru-RU" sz="2400" dirty="0" smtClean="0"/>
              <a:t>Ответ: 1) захолустье; 2) далеко; 3) затруднение; 4) наверняка; 5) много; 6) нестройно.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3" name="Picture 3" descr="D:\Для презентаций, тестов и т.д\126_фонов_для_презентаций\Nabor_fonov_№5\5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pic>
        <p:nvPicPr>
          <p:cNvPr id="46082" name="Picture 2" descr="http://www.xxlbook.ru/imgh53857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332656"/>
            <a:ext cx="6192688" cy="4651523"/>
          </a:xfrm>
          <a:prstGeom prst="rect">
            <a:avLst/>
          </a:prstGeom>
          <a:noFill/>
        </p:spPr>
      </p:pic>
      <p:sp>
        <p:nvSpPr>
          <p:cNvPr id="10" name="Блок-схема: процесс 9"/>
          <p:cNvSpPr/>
          <p:nvPr/>
        </p:nvSpPr>
        <p:spPr>
          <a:xfrm>
            <a:off x="1763688" y="5157192"/>
            <a:ext cx="6768752" cy="115212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Century" pitchFamily="18" charset="0"/>
              </a:rPr>
              <a:t>Составьте книжку </a:t>
            </a:r>
            <a:br>
              <a:rPr lang="ru-RU" sz="3200" dirty="0" smtClean="0">
                <a:latin typeface="Century" pitchFamily="18" charset="0"/>
              </a:rPr>
            </a:br>
            <a:r>
              <a:rPr lang="ru-RU" sz="3200" dirty="0" smtClean="0">
                <a:latin typeface="Century" pitchFamily="18" charset="0"/>
              </a:rPr>
              <a:t>«Мой фразеологический словарь»</a:t>
            </a:r>
            <a:endParaRPr lang="ru-RU" sz="3200" dirty="0">
              <a:latin typeface="Century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Для презентаций, тестов и т.д\126_фонов_для_презентаций\Nabor_fonov_№5\5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П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резентация составлена по материалам сайта 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hlinkClick r:id="rId3"/>
              </a:rPr>
              <a:t>http://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hlinkClick r:id="rId3"/>
              </a:rPr>
              <a:t>twilighters.ru/</a:t>
            </a:r>
            <a:endParaRPr lang="ru-RU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ctr">
              <a:buNone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и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 презентации </a:t>
            </a:r>
            <a:b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Васильевой Ирины Александровны </a:t>
            </a:r>
            <a:b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(МОУ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«Гимназия №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22»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города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Белгорода)</a:t>
            </a:r>
            <a:endParaRPr lang="ru-RU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ctr"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 descr="D:\Для презентаций, тестов и т.д\126_фонов_для_презентаций\Nabor_fonov_№5\5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ru-RU" b="1" dirty="0" smtClean="0"/>
              <a:t>Мастер кислых щей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320479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/>
              <a:t>	</a:t>
            </a:r>
            <a:r>
              <a:rPr lang="ru-RU" dirty="0" smtClean="0"/>
              <a:t>Кислые щи - нехитрая крестьянская еда: вода да квашеная капуста. </a:t>
            </a:r>
            <a:br>
              <a:rPr lang="ru-RU" dirty="0" smtClean="0"/>
            </a:br>
            <a:r>
              <a:rPr lang="ru-RU" dirty="0" smtClean="0"/>
              <a:t>Приготовить это блюдо не составляло особого труда. И если кого-нибудь </a:t>
            </a:r>
            <a:br>
              <a:rPr lang="ru-RU" dirty="0" smtClean="0"/>
            </a:br>
            <a:r>
              <a:rPr lang="ru-RU" dirty="0" smtClean="0"/>
              <a:t>называли мастером кислых щей, то это означало, что человек ни на что путное не </a:t>
            </a:r>
            <a:br>
              <a:rPr lang="ru-RU" dirty="0" smtClean="0"/>
            </a:br>
            <a:r>
              <a:rPr lang="ru-RU" dirty="0" smtClean="0"/>
              <a:t>годен.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482" name="Picture 2" descr="http://twilighters.ru/upload/iblock/a47/a479c930960f10e7e7eb62ade304f7f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4365104"/>
            <a:ext cx="3035391" cy="24928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1" name="Picture 3" descr="D:\Для презентаций, тестов и т.д\126_фонов_для_презентаций\Nabor_fonov_№5\5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6275040" cy="6525344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3100" b="1" dirty="0" smtClean="0"/>
              <a:t>	</a:t>
            </a:r>
            <a:r>
              <a:rPr lang="ru-RU" sz="4100" b="1" dirty="0" smtClean="0"/>
              <a:t>Всыпать по первое число 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Это выражение пошло из старой школы, где учеников пороли каждую неделю, независимо от того, провинились они или нет. И если наставник чрезмерно усердствовал, то воспоминаний и болезненных ощущений после такой порки, школьникам хватало надолго, вплоть до первого числа следующего месяца.</a:t>
            </a:r>
          </a:p>
          <a:p>
            <a:pPr>
              <a:buNone/>
            </a:pPr>
            <a:endParaRPr lang="ru-RU" sz="3100" dirty="0" smtClean="0"/>
          </a:p>
          <a:p>
            <a:r>
              <a:rPr lang="ru-RU" sz="4100" b="1" dirty="0" smtClean="0"/>
              <a:t>Прописать ижицу 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Ижица - название последней буквы церковнославянской азбуки. Следы порки </a:t>
            </a:r>
            <a:br>
              <a:rPr lang="ru-RU" sz="3100" dirty="0" smtClean="0"/>
            </a:br>
            <a:r>
              <a:rPr lang="ru-RU" sz="3100" dirty="0" smtClean="0"/>
              <a:t>в области пониже спины у учеников напоминали именно эту букву. Поэтому, прописать ижицу  означает проучить, наказать.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3010" name="Picture 2" descr="http://twilighters.ru/upload/iblock/b39/b391939f9e3bde667f8eb1a76f92fcc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1412776"/>
            <a:ext cx="2238375" cy="3581400"/>
          </a:xfrm>
          <a:prstGeom prst="rect">
            <a:avLst/>
          </a:prstGeom>
          <a:noFill/>
        </p:spPr>
      </p:pic>
      <p:sp>
        <p:nvSpPr>
          <p:cNvPr id="34818" name="AutoShape 2" descr="data:image/jpeg;base64,/9j/4AAQSkZJRgABAQAAAQABAAD/2wCEAAkGBggRERMQEhQVFRAUFRcXFBYVESAbFBIYHxgZGRgfFhgXIDIqIyUjJBUWKy8sIy0vLCwsFioxNjAqNzIrLDUBCQoKBQUFDQUFDSkYEhgpKSkpKSkpKSkpKSkpKSkpKSkpKSkpKSkpKSkpKSkpKSkpKSkpKSkpKSkpKSkpKSkpKf/AABEIAEIARwMBIgACEQEDEQH/xAAcAAABBAMBAAAAAAAAAAAAAAAAAQUGBwIECAP/xABDEAABAgMEBQYLBAsBAAAAAAABAgMABBEFBhIhBxMiMUEIFDJCkrM0NVFSU2FzdIGT0nGCkbIYIyQlM0NicqHB0RX/xAAUAQEAAAAAAAAAAAAAAAAAAAAA/8QAFBEBAAAAAAAAAAAAAAAAAAAAAP/aAAwDAQACEQMRAD8AZtF2jqzbVaedfW6gtrSlIaWBWqcW1iSYnP6P93vTTXzUfRGlydfBpv2rfdiLegKuHJ/u76aa+aj6IQ8n+73F+a+aj6Imd5pO33AkyT6GSnEVBbWPWZZAHhFLyel6+TjyGC6yhS3UtE6ioQSvATv4f6gJseT9d708181H0Qh5P93/AE818xH0RYdkszqGkJfcDrwG0tKcIVmerwoKRV+k3SdakvNCSkSA4lIU6rBjOIioSE+oU7UBu/o/2B6ea4/zE8d/VhFcn+wafx5ntp/5D3omt+2JyS5xNKStSnFJQUpCThGRxD7YnBgOYNI11Jey5pDDK3FIW0HKroVg4imlRv6MEP8Ap+8YM+7DvFwQEj5Ovg017VvuxFuxUPJ1P7NN+1b7uLegEMcuaSLK5racy2g4QpWtbp1QtIUKeSmcdRmKU0/WVRyVmxuUFtLFMtnbSSfiR8IC0LvW209IszZOFKmEuKr1dmqq/Ya/hEL0RWal/nVqupBemn3NWqmaWwaUFdwyp92IpYt6HE3bfYTj1oe5sihz/WnEPwClD4Rcd1LJRKycvLgU1baAf7iKqr8SYDflZRhvJCQkFRUQkUFTvMbMEEBz/p+8YM+7DvFwsJp+8YM+7DvFwsBIOTr4PN+0a/IYt+Kf5Ong837Rr8hi36iAWIfpSu29PWc602nG8koW2nipQOYB9YKv8RL8QgqIDm+79xL0sTDLzsk8plt0OrbSobSk1Iyr6hHRjZVQEihpmPJHplBUQCwQlRBWAoDT94wZ92HeLhYTT/4wZ92HeLggH/k7eDzftGu7MSiTtCbTP2i3rFqDYYTLoUuqUrcCiqg+6DnupEF0G3ksqVamUTDyGlKW0pOsVSuyRx+ESmTtiwET0xPG0JY61KAhsbkFKSkFSsVT0lZCm+AdLg2lOqs4PuqdmXS64lRyKlAOlFUjLIAVoPJDkxe+UW6+w2hxxxgtghOElwrGIYM+CcyTSm7flESsy1bMYkFSaLTlUrUtw60JJKUrUSoJBX0hiyJyGWRjSl2LtMuuPS9oSrawtlUsaYtVgRq1pd2hjS4neARtZ5HOAsNq8kqZl+WIUFMNocWojYwqrTDTOuyr7aZQ3sX9kVoZcDbtHppUqmqACHASNoV3VB/CGNi2bu8+cnFz8uUONsp1ST1m6qSpSyc9pRIFB0RU8IamV2GhthAtKUxszy5ypqArEVKwUCsumc68N0BYKryS6ZpcphWVoY15UE1TgrSgAzrlSMbHvNLPvuy2B1p5tKVlLqQCpCqhKk0JyyO/P1RA7StazXZp13/0ZdsvySpfWNGimCF4kqFVHFWvlBHljYu5aF3paaMyq0JM4pZDKkNgpTiSonGCVmta8c/XARHT8f3gz7sO8XBGjpotmUm51tUu4l1CGAkqSapBxrURkP6hBAQ1phokVSD8BGfNWPMT2RCQQC81Y8xPZEZmVY81PZEEEBhzVjzU9kRkmVYr0E9kQQQAJZmg2U8eqI8kS7NBsp3+aIIID3Zl2fNT0j1R5IIIID//2Q=="/>
          <p:cNvSpPr>
            <a:spLocks noChangeAspect="1" noChangeArrowheads="1"/>
          </p:cNvSpPr>
          <p:nvPr/>
        </p:nvSpPr>
        <p:spPr bwMode="auto">
          <a:xfrm>
            <a:off x="63500" y="-309563"/>
            <a:ext cx="676275" cy="6286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4820" name="Picture 4" descr="http://wiki.radosvet.net/images/0/07/%D0%91%D1%83%D0%BA%D0%B2%D0%B8%D1%86%D0%B0_%D0%98%D0%B6%D0%B8%D1%86%D0%B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5229200"/>
            <a:ext cx="695325" cy="647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3" name="Picture 3" descr="D:\Для презентаций, тестов и т.д\126_фонов_для_презентаций\Nabor_fonov_№5\5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b="1" dirty="0" smtClean="0"/>
              <a:t>Гол как сокол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/>
              <a:t>	</a:t>
            </a:r>
            <a:r>
              <a:rPr lang="ru-RU" dirty="0" smtClean="0"/>
              <a:t>Весьма бедный, нищий человек. И птица сокол здесь ни при чём. "Сокол" - старинное военное стенобитное орудие - совершенно гладкая, "голая", то есть – ничем лишним не обремененная, чугунная болванка, закреплённая на цепях.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0962" name="Picture 2" descr="http://twilighters.ru/upload/iblock/638/638ecbe0ea60251d66cb3a9000d6a1e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4221087"/>
            <a:ext cx="4864208" cy="26369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1" name="Picture 5" descr="D:\Для презентаций, тестов и т.д\126_фонов_для_презентаций\Nabor_fonov_№5\5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294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/>
          <a:lstStyle/>
          <a:p>
            <a:r>
              <a:rPr lang="ru-RU" b="1" dirty="0" smtClean="0"/>
              <a:t>Сирота казанская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052736"/>
            <a:ext cx="6480720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	Фразеологизм этот возник после завоевания Казани Иваном Грозным. Мирзы (татарские князья), став подданными русского царя, старались выпросить у него всяческие поблажки, жалуясь на свою горькую участь. Так и повелось называть «сиротой казанской» человека, который прикидывается несчастным, обиженным и беспомощным, чтобы кого-нибудь разжалобить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1443841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9938" name="Picture 2" descr="http://twilighters.ru/upload/iblock/649/6495f489128d38102ac502f9604ef60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2823" y="3717032"/>
            <a:ext cx="2361177" cy="32956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Picture 3" descr="D:\Для презентаций, тестов и т.д\126_фонов_для_презентаций\Nabor_fonov_№5\5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08720"/>
          </a:xfrm>
        </p:spPr>
        <p:txBody>
          <a:bodyPr/>
          <a:lstStyle/>
          <a:p>
            <a:r>
              <a:rPr lang="ru-RU" b="1" dirty="0" smtClean="0"/>
              <a:t>Непутёвый человек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196752"/>
            <a:ext cx="6563072" cy="489654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/>
              <a:t>	</a:t>
            </a:r>
            <a:r>
              <a:rPr lang="ru-RU" dirty="0" smtClean="0"/>
              <a:t>В старину на Руси "путём" называли не только дорогу, но и различные </a:t>
            </a:r>
            <a:br>
              <a:rPr lang="ru-RU" dirty="0" smtClean="0"/>
            </a:br>
            <a:r>
              <a:rPr lang="ru-RU" dirty="0" smtClean="0"/>
              <a:t>должности при дворе князя. Бояре всеми правдами, а нередко и неправдами, старались заполучить у князя путь - должность. О тех же, кому это не удавалось, пренебрежительно отзывались - непутёвый человек.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8914" name="Picture 2" descr="http://twilighters.ru/upload/iblock/8f0/8f0006b8a5bc1f574c29b4f8584ec5c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3450449"/>
            <a:ext cx="2736304" cy="33767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3" descr="D:\Для презентаций, тестов и т.д\126_фонов_для_презентаций\Nabor_fonov_№5\5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052736"/>
          </a:xfrm>
        </p:spPr>
        <p:txBody>
          <a:bodyPr/>
          <a:lstStyle/>
          <a:p>
            <a:r>
              <a:rPr lang="ru-RU" b="1" dirty="0" smtClean="0"/>
              <a:t>Шиворот-навыворот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	</a:t>
            </a:r>
            <a:r>
              <a:rPr lang="ru-RU" dirty="0" smtClean="0"/>
              <a:t>Выражение это когда-то связывали с позорным наказанием: во времена Ивана Грозного провинившегося боярина в вывернутой наизнанку одежде сажали задом наперёд на лошадь. И в таком виде, опозоренного и униженного, возили по городу под свист и насмешки горожан.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7890" name="Picture 2" descr="http://school-1.ru/proekty/krestnikova_razrabotka_kompleksa_uprazhneniy_frazeologizmy.files/image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4653136"/>
            <a:ext cx="2539916" cy="22048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495</Words>
  <Application>Microsoft Office PowerPoint</Application>
  <PresentationFormat>Экран (4:3)</PresentationFormat>
  <Paragraphs>131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Слайд 1</vt:lpstr>
      <vt:lpstr>Козёл отпущения</vt:lpstr>
      <vt:lpstr>Трын-трава</vt:lpstr>
      <vt:lpstr>Мастер кислых щей</vt:lpstr>
      <vt:lpstr>Слайд 5</vt:lpstr>
      <vt:lpstr>Гол как сокол</vt:lpstr>
      <vt:lpstr>Сирота казанская</vt:lpstr>
      <vt:lpstr>Непутёвый человек</vt:lpstr>
      <vt:lpstr>Шиворот-навыворот</vt:lpstr>
      <vt:lpstr>Водить за нос</vt:lpstr>
      <vt:lpstr>Отставной козы барабанщик</vt:lpstr>
      <vt:lpstr>Точить лясы</vt:lpstr>
      <vt:lpstr>Зарубить на носу</vt:lpstr>
      <vt:lpstr>Ни пуха ни пера</vt:lpstr>
      <vt:lpstr>После дождичка в четверг</vt:lpstr>
      <vt:lpstr>Попасть в переплёт</vt:lpstr>
      <vt:lpstr>Дым коромыслом</vt:lpstr>
      <vt:lpstr>Волосы дыбом</vt:lpstr>
      <vt:lpstr>Тёртый калач</vt:lpstr>
      <vt:lpstr>Выводить на чистую воду</vt:lpstr>
      <vt:lpstr>Язык до Киева доведёт</vt:lpstr>
      <vt:lpstr>Знать назубок</vt:lpstr>
      <vt:lpstr>Фразеологические обороты из древнегреческих мифов </vt:lpstr>
      <vt:lpstr>Фразеологические обороты  в картинках</vt:lpstr>
      <vt:lpstr>Слайд 25</vt:lpstr>
      <vt:lpstr>Фразеологизмы со словом ……</vt:lpstr>
      <vt:lpstr>Закончите предложения фразеологизмами</vt:lpstr>
      <vt:lpstr>Исправьте ошибки в употреблении фразеологизмов</vt:lpstr>
      <vt:lpstr>Умный</vt:lpstr>
      <vt:lpstr>Мало</vt:lpstr>
      <vt:lpstr>Быстро</vt:lpstr>
      <vt:lpstr>Молчать</vt:lpstr>
      <vt:lpstr>Далеко</vt:lpstr>
      <vt:lpstr>Замените фразеологизм одним словом Например: вести беседу – беседовать.</vt:lpstr>
      <vt:lpstr>Слайд 35</vt:lpstr>
      <vt:lpstr>Слайд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samsung</dc:creator>
  <cp:lastModifiedBy>samsung</cp:lastModifiedBy>
  <cp:revision>24</cp:revision>
  <dcterms:created xsi:type="dcterms:W3CDTF">2011-11-14T16:23:06Z</dcterms:created>
  <dcterms:modified xsi:type="dcterms:W3CDTF">2011-11-16T18:26:41Z</dcterms:modified>
</cp:coreProperties>
</file>